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90" r:id="rId19"/>
    <p:sldId id="291" r:id="rId20"/>
    <p:sldId id="292" r:id="rId21"/>
    <p:sldId id="293" r:id="rId22"/>
    <p:sldId id="297" r:id="rId23"/>
    <p:sldId id="296" r:id="rId24"/>
    <p:sldId id="294" r:id="rId25"/>
    <p:sldId id="266" r:id="rId26"/>
    <p:sldId id="268" r:id="rId27"/>
    <p:sldId id="272" r:id="rId28"/>
    <p:sldId id="277" r:id="rId29"/>
    <p:sldId id="271" r:id="rId30"/>
    <p:sldId id="269" r:id="rId31"/>
    <p:sldId id="295" r:id="rId32"/>
    <p:sldId id="274" r:id="rId33"/>
    <p:sldId id="273" r:id="rId34"/>
    <p:sldId id="276" r:id="rId35"/>
    <p:sldId id="299" r:id="rId36"/>
    <p:sldId id="301" r:id="rId37"/>
    <p:sldId id="300" r:id="rId38"/>
    <p:sldId id="275" r:id="rId39"/>
    <p:sldId id="267" r:id="rId40"/>
    <p:sldId id="298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1E9"/>
    <a:srgbClr val="FDF3ED"/>
    <a:srgbClr val="FCF0E8"/>
    <a:srgbClr val="E7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1A792-FAD2-4375-A8DD-451BDEE6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2375B9-E057-4494-BF6F-8EFD41F08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0EB0C-EC2D-4ADE-ADFC-A3FA75A3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8AFB15-43F5-45E6-9F48-9FA382F5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6279B0-09C0-43D2-8F60-21546A23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6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260B3-8F0C-4034-B37E-1632640E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8B387E-F620-4CE1-9A26-0A0B45DB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7E637-E3BA-4F83-9263-1F880AF9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CA9EC7-7CDD-483D-82FB-4040FC93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F87A2C-EC11-4ADE-B6C4-9D009418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41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6DC1B8-4619-45C9-A362-86658AA4F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49FAF7-6453-4853-892B-8E65CE01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746B91-47AD-430A-AD71-F14D1856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83E126-6D96-4286-827A-4F61721D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6FC6F1-4B77-416F-95E2-F5678D56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1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5D3B0-8453-48E8-852F-B7DA04C3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E4ABF-45A7-4C3D-AE6B-51B5B696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E779E-2BD2-4F63-9D20-6F857106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E46633-875C-43FE-8222-0F50D49B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BE56F9-7ADA-47B7-A8E5-45D83768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26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3D096-AA26-4A09-A6A3-D59202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6BE52A-795B-4E99-A005-4FBB0316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565C5E-8F11-4DC5-B291-8D69FE93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DB39F2-92D7-45CD-84C7-8D3BCD17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54A691-922D-4237-836F-DD9E23FD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34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5D67F-C27F-41C7-8D64-FA0F0B75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7E035-F35F-41A0-A505-AC81DAA4C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4C2078-D948-4AFF-9D93-BC6DE5797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0CFEF3-C863-4F02-ACDA-B08B55BA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14772-3AF8-4A2B-ABCA-BA3024C8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860151-FFB5-470E-8DA7-963CA71E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9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EB234-A03B-4799-A42A-27E73D91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23DE53-B566-4A48-8C75-9340B8B2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7EE5F7-09F5-4FD8-A7D4-EBABAC4F0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9FD706-9707-4964-AE12-1E51EE70C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21EF7E-3598-4C97-B3E3-41EAF4520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ECE7E7-13C9-4503-87C7-68F2109E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A60C75-B9C8-4E48-9F53-2B5C65C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944A7C-B36E-4E44-830C-B6D4E340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7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43F68-87D7-4D88-AC84-945A957B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9AAC94-B520-4C6E-81ED-80FC807C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93F0EC-D45B-4E15-BE0E-C54F8795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FF9D4-DB29-44AF-B8AC-0D3AAEDC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7DBDFA-0F1E-41A9-B2E7-EC486547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C37F30-913D-46DC-B64B-E4B0BA0D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6CCF6F-1D72-45D7-8804-4F3A7FD2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28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641E2-AC85-407A-8BEA-F16C5D3C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8F04AF-78CA-42FA-96DF-F1BDF1CF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C0292A-E818-4369-90C9-18203473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69D384-58A5-44F4-8922-655655E6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F3D96B-2C6E-4298-B2F2-C5C71612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B99EB2-3B5C-465E-A2BC-86CEB426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43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099FA-1BB3-4810-BD31-3C36F334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A89AB5-CBD7-418E-8165-34BFBB1D1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FA248D-552E-4926-A35D-E32129D16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79DECA-05C1-4E5D-9EF2-78A5FD81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C3F790-7BD3-4954-8735-70DCFB76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D94D55-ADB0-4416-92C9-30A69DCA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19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FA30FE-8ECA-4501-8E35-4C766975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EC8F85-5A33-4075-AD27-B77FC5BD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320851-51D6-415C-B38E-A7AF77F84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E2BD-AEDB-481A-8DC5-ADDB5806DF49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72AC4F-AC32-4788-BE34-FA9CF6694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327375-6F65-4314-A5D4-0B14B2C2B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58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,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hyperlink" Target="https://www.dvddom.ru/dvd/3d-dvd/" TargetMode="External"/><Relationship Id="rId4" Type="http://schemas.openxmlformats.org/officeDocument/2006/relationships/hyperlink" Target="https://www.dvddom.ru/dv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hyperlink" Target="https://www.dvddom.ru/blu-ray/3d-blu-ray/" TargetMode="External"/><Relationship Id="rId4" Type="http://schemas.openxmlformats.org/officeDocument/2006/relationships/hyperlink" Target="https://www.dvddom.ru/blu-ray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internet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otvet@dvddom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liveinternet.r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DC34-F422-4F9D-842E-9FE156622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42" y="781235"/>
            <a:ext cx="10160000" cy="338239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Дипломный проект:</a:t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Тестирование сайта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</a:t>
            </a:r>
            <a:br>
              <a:rPr lang="ru-RU" b="1" dirty="0">
                <a:solidFill>
                  <a:schemeClr val="bg2">
                    <a:lumMod val="25000"/>
                  </a:schemeClr>
                </a:solidFill>
              </a:rPr>
            </a:br>
            <a:endParaRPr lang="ru-RU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640978-5747-495B-9213-54EF37F00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3584" y="4589755"/>
            <a:ext cx="3234348" cy="1667111"/>
          </a:xfrm>
          <a:solidFill>
            <a:srgbClr val="FCF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Группа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QA-213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Сысуева Елена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Кокурина Светлана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Александрович Александр</a:t>
            </a:r>
          </a:p>
          <a:p>
            <a:pPr algn="l">
              <a:lnSpc>
                <a:spcPts val="1600"/>
              </a:lnSpc>
            </a:pP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</a:rPr>
              <a:t>Кашапов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 Эльдар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1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A82E8C84-B8B2-4CDE-8A3C-41D455E80290}"/>
              </a:ext>
            </a:extLst>
          </p:cNvPr>
          <p:cNvSpPr txBox="1">
            <a:spLocks/>
          </p:cNvSpPr>
          <p:nvPr/>
        </p:nvSpPr>
        <p:spPr>
          <a:xfrm>
            <a:off x="420950" y="37400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 -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Passed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9444F-7781-4860-81A8-A431043C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5" y="1083076"/>
            <a:ext cx="10515600" cy="55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8C296-0E1E-4BFB-B885-B9849A04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" y="1166343"/>
            <a:ext cx="10931372" cy="4251451"/>
          </a:xfrm>
          <a:prstGeom prst="rect">
            <a:avLst/>
          </a:prstGeom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81476B9C-2289-4DEA-8AA1-479D68D06AD8}"/>
              </a:ext>
            </a:extLst>
          </p:cNvPr>
          <p:cNvSpPr txBox="1">
            <a:spLocks/>
          </p:cNvSpPr>
          <p:nvPr/>
        </p:nvSpPr>
        <p:spPr>
          <a:xfrm>
            <a:off x="527481" y="47606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Failed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7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79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Базовая XSS инъекция (Basic XSS) – тестирование безопасности в поле Поиска товаров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Для проверки возможности запуска сторонних скриптов через любое поле ввода можно использовать такую базовую XSS-инъекцию, как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или просто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сайт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https://www.dvddom.ru/,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не авторизован, находится в поле поиска (Введите запрос...)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Ввести в поле Поиска скрипт 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&gt;, кликнуть кнопку "Найти“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Запуск скрипта неуспешен, выводится сообщение "По вашему запросу ничего не найдено"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83A82-816C-4283-9861-E80B1C8DCD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673" y="3022233"/>
            <a:ext cx="9800638" cy="34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40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1.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Контактный телефон 8 (800) 555-3274 - не осуществляется звонок с сайта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сайта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предлагается выбрать приложение для осуществления звонка, звонок с сайта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Номер телефона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кликабелен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при клике на него ничего не происходит, функционал работает не корректно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-звонок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сайта не осуществляется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DC450-61C5-4D91-A02B-1AFC3DC3FE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7077" y="2599094"/>
            <a:ext cx="11070454" cy="35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30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2.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Имя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ввести не валидное значение, например,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123№,%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(скрипт, тег, недопустимые символы), заполнить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Пароль и Антиспам-защита валидными значениями, кликнуть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отобразилась информация о некорректном значении в поле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3F855-B2B6-4995-A82F-ED5529B7D8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48900" y="2800986"/>
            <a:ext cx="8469297" cy="38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31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Нет онлайн проверки совпадения паролей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Пароль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валидным значением, в поле "Подтвердите пароль" ввести другое значение пароля, перейти в поле для ввода кода Антиспам-защиты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Поле "Подтвердить пароль" подсвечено красным, появилось сообщение, что введенные пароли не совпадают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Отсутствует онлайн проверка совпадения паролей. После ввода кода Антиспам-защиты и клике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- поле "Подтвердить пароль" пустое, информации об ошибке несовпадения паролей нет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A0A15E-6A49-4190-9B18-A3DDFA6B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294" y="3160287"/>
            <a:ext cx="6897949" cy="35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343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ввести не валидное значение, например, "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Проверкаf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@-azbukaФ-.ru", заполнить все другие обязательные поля валидными значениями (Пароль, Антиспам-защита), поле Имя оставить пустым,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неуспешна,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под полем сообщение, что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-адрес введен неправильно с указанием перечня допустимых значений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при переходе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Мой профиль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заполнены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и Имя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3F1A1-3B72-432C-B83D-DF9CA75AA6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9042" y="3241829"/>
            <a:ext cx="6800295" cy="35814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DE9ACC8-CC0A-4DDC-8B9D-26A07D762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B8D95C1-9882-455A-B754-F006B1D755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7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9F0E7-D2A8-4D2D-9133-14E79B74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1057274"/>
            <a:ext cx="10454795" cy="54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91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Ненадежный пароль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все обязательные поля валидными значениями, в поле Пароль ввести простой пароль из 5 цифр, например 12345, повторить его в поле Подтвердите пароль,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 успешна, поля для ввода и подтверждения пароля подсвечены красным, появилось текстовое сообщение с требованиями к надежному паролю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ненадежным паролем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38884-FF1A-4B87-9CAF-EA37A1AE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258" y="3054871"/>
            <a:ext cx="6844683" cy="35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3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95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6.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Проверка поля Антиспам-защита формы регистрации пользователя - не выводится сообщение о неверном антиспам коде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"Антиспам-защита", ввести неверный код с картинки, кликнуть на кнопку Регистрация.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Пользователю отображается информация о неверно введенном антиспам коде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.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Ошибка о неверном антиспам коде не выводится, пользователь возвращается на форму регистрации, поле Подтверждения пароля пустое, пользователю необходимо повторно подтвердить пароль и ввести новый антиспам код.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82715-6D24-41BB-93B3-3D414E425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37" y="3178206"/>
            <a:ext cx="6527525" cy="33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886553-4B38-4163-A8DE-990DC5A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41" y="688009"/>
            <a:ext cx="4008506" cy="480727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pPr lvl="0">
              <a:spcBef>
                <a:spcPts val="1800"/>
              </a:spcBef>
            </a:pPr>
            <a: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Назначение сайта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Розничный интернет-магазин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DVD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 Ray 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дисков, широкий ассортимент - более 10 000 наименований различной тематики (музыка, фильмы,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игры и др.)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клиентов действует система накопительных скидок, акции и распродажи.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51875C-2800-4636-AD90-5776A91D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82" y="1941626"/>
            <a:ext cx="7553462" cy="436880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68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353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7.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Неполный текст подсказки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в поле Антиспам-защита формы регистрации 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Формы регистрации "Антиспам-защита", ознакомиться с подсказкой - что необходимо вводить в поле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 поле "Антиспам-защита" отображается подсказка - "Введите код с изображения"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Текст подсказки не помещается в поле "Антиспам-защита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ACF252-F0D4-4C39-BCD8-8F0ADB7B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722" y="2476870"/>
            <a:ext cx="7942555" cy="40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4678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авторизован, находится на главной странице сайта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https://www.dvddom.ru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Исследована десктопная версия сайта и мобильная (телефон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пользователю предлагается выбрать приложение для осуществления звонка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выводится соответствующее  модальное окно, после выбора приложения звонок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в браузере Firefox выводится модальное окно для выбора приложения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DAC8A-321E-40E5-8EBE-3B193082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60" y="4198255"/>
            <a:ext cx="8272015" cy="255341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299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8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600" b="1" i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мобильной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версии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телефон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выводится модальное окно для выбора приложения для осуществления звонка, звонок успешно осуществляется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9C396-F20C-4F46-96CF-262AB839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" y="1430001"/>
            <a:ext cx="2541784" cy="5110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4BD281-FC44-4EBD-AAFE-450D28CB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73" y="1430001"/>
            <a:ext cx="2576133" cy="5110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C873D-6811-432A-831C-99B21C0C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29" y="1430001"/>
            <a:ext cx="2548430" cy="51108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FFA060-1597-4E08-A703-D0BB0E783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082" y="1430001"/>
            <a:ext cx="2541784" cy="51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547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Сценарий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автотеста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Добавление товаров в Корзину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)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главную страницу сайта </a:t>
            </a: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-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“Индиана Джонс и Колесо судьбы”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раздел “Новинки”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dvddom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novinki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–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“Папины дочки Новые (20 серий)”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“Корзину” https://www.dvddom.ru/cart/, просмотреть добавленные товары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успешном прогоне скрипта выводится сообщение: “Товары добавлены в корзину! Поздравляем!”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Результат прогона -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PASSED</a:t>
            </a:r>
            <a:endParaRPr kumimoji="0" lang="ru-RU" sz="2000" b="1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4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57E3D-37AD-4E3E-8957-01D0A71A7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1538" y="901081"/>
            <a:ext cx="11173385" cy="5459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76096-157A-40C0-9ACE-9FBB4C88657F}"/>
              </a:ext>
            </a:extLst>
          </p:cNvPr>
          <p:cNvSpPr txBox="1"/>
          <p:nvPr/>
        </p:nvSpPr>
        <p:spPr>
          <a:xfrm>
            <a:off x="192575" y="382798"/>
            <a:ext cx="11380305" cy="1036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Результат прогона в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3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53B711D-E4B1-473A-B418-3159C12C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99472"/>
            <a:ext cx="10515600" cy="96414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левого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BBFADB-8364-4176-A25B-2507ECEE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1063614"/>
            <a:ext cx="11191299" cy="545383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EA7A61-12A5-4245-A892-2CA19461D5A5}"/>
              </a:ext>
            </a:extLst>
          </p:cNvPr>
          <p:cNvSpPr/>
          <p:nvPr/>
        </p:nvSpPr>
        <p:spPr>
          <a:xfrm>
            <a:off x="4346816" y="1845722"/>
            <a:ext cx="1066800" cy="67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51A8BF0-59C7-4C15-B05F-A4D345B80F81}"/>
              </a:ext>
            </a:extLst>
          </p:cNvPr>
          <p:cNvCxnSpPr/>
          <p:nvPr/>
        </p:nvCxnSpPr>
        <p:spPr>
          <a:xfrm flipH="1">
            <a:off x="5520267" y="1629833"/>
            <a:ext cx="575733" cy="347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6649A0-568E-400B-A91B-941BB5DFA22D}"/>
              </a:ext>
            </a:extLst>
          </p:cNvPr>
          <p:cNvCxnSpPr>
            <a:cxnSpLocks/>
          </p:cNvCxnSpPr>
          <p:nvPr/>
        </p:nvCxnSpPr>
        <p:spPr>
          <a:xfrm flipH="1">
            <a:off x="2785533" y="2327285"/>
            <a:ext cx="524933" cy="25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71802DA-D10D-499F-89B4-A23FFD608846}"/>
              </a:ext>
            </a:extLst>
          </p:cNvPr>
          <p:cNvCxnSpPr/>
          <p:nvPr/>
        </p:nvCxnSpPr>
        <p:spPr>
          <a:xfrm flipH="1">
            <a:off x="2633132" y="1547271"/>
            <a:ext cx="457200" cy="258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24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B47B7-13CA-4DC6-981E-67AEC7338F39}"/>
              </a:ext>
            </a:extLst>
          </p:cNvPr>
          <p:cNvSpPr txBox="1"/>
          <p:nvPr/>
        </p:nvSpPr>
        <p:spPr>
          <a:xfrm>
            <a:off x="262465" y="247134"/>
            <a:ext cx="3937001" cy="598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Дефекты  левого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Предусловие:</a:t>
            </a:r>
            <a:br>
              <a:rPr lang="ru-RU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Шаги: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Кликнуть на вкладку "DVD" меню категории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 с информацией об имеющихся товарах в категории DVD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ФР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категорией,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https://www.dvddom.ru/dvd/3d-dvd/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 также возможно вернуться на DVD категорию через "хлебные крошки</a:t>
            </a: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58A03-42AC-4EA0-9581-D4AF19775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1394443"/>
            <a:ext cx="7188200" cy="43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E72DF-684E-49CE-B707-E9F0319DA489}"/>
              </a:ext>
            </a:extLst>
          </p:cNvPr>
          <p:cNvSpPr txBox="1"/>
          <p:nvPr/>
        </p:nvSpPr>
        <p:spPr>
          <a:xfrm>
            <a:off x="279399" y="179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Дефекты  левого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Зафиксированы в баг-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</a:rPr>
              <a:t>трекенговой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 системе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Redmine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B80FF2-1AAD-4495-A7DA-79051CC7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82875"/>
            <a:ext cx="9406466" cy="53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5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10A46-7D91-4312-BBB4-5E946B62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39" y="194731"/>
            <a:ext cx="4121345" cy="6392335"/>
          </a:xfrm>
        </p:spPr>
        <p:txBody>
          <a:bodyPr>
            <a:normAutofit/>
          </a:bodyPr>
          <a:lstStyle/>
          <a:p>
            <a: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b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вкладку "Blue-</a:t>
            </a:r>
            <a:r>
              <a:rPr lang="ru-RU" sz="18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" меню категории</a:t>
            </a:r>
            <a:b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 -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страницу 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с информацией об имеющихся товарах в категории Blue-</a:t>
            </a:r>
            <a:r>
              <a:rPr lang="ru-RU" sz="18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b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 -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8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8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фильмами и выбранной категорией,</a:t>
            </a: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https://www.dvddom.ru/blu-ray/3d-blu-ray/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а также возможно вернуться на Blu-</a:t>
            </a:r>
            <a:r>
              <a:rPr lang="ru-RU" sz="18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категорию через "хлебные крошки"</a:t>
            </a:r>
            <a:b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endParaRPr lang="ru-RU" sz="18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EE9D60-4F77-4F87-B9F7-6CD2B59E8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17" y="643467"/>
            <a:ext cx="8015709" cy="491913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560255-EBF3-4F88-82D7-DCBA017F2917}"/>
              </a:ext>
            </a:extLst>
          </p:cNvPr>
          <p:cNvSpPr/>
          <p:nvPr/>
        </p:nvSpPr>
        <p:spPr>
          <a:xfrm>
            <a:off x="4377417" y="3335867"/>
            <a:ext cx="626534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4C663-BB2B-41D1-A440-0A00DA3C1E51}"/>
              </a:ext>
            </a:extLst>
          </p:cNvPr>
          <p:cNvSpPr/>
          <p:nvPr/>
        </p:nvSpPr>
        <p:spPr>
          <a:xfrm>
            <a:off x="6502400" y="1032932"/>
            <a:ext cx="533400" cy="262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6BBA4B7-9DA3-4450-8732-5590E8094F30}"/>
              </a:ext>
            </a:extLst>
          </p:cNvPr>
          <p:cNvSpPr/>
          <p:nvPr/>
        </p:nvSpPr>
        <p:spPr>
          <a:xfrm>
            <a:off x="6091766" y="3335867"/>
            <a:ext cx="770467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EB3D56E-56F7-46BA-8C16-4BCFB9BEB2D9}"/>
              </a:ext>
            </a:extLst>
          </p:cNvPr>
          <p:cNvCxnSpPr/>
          <p:nvPr/>
        </p:nvCxnSpPr>
        <p:spPr>
          <a:xfrm flipH="1">
            <a:off x="5003951" y="2988733"/>
            <a:ext cx="304649" cy="347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0DBB5E2-4879-4F89-82E9-60B5E8088B2F}"/>
              </a:ext>
            </a:extLst>
          </p:cNvPr>
          <p:cNvCxnSpPr/>
          <p:nvPr/>
        </p:nvCxnSpPr>
        <p:spPr>
          <a:xfrm flipH="1" flipV="1">
            <a:off x="7120467" y="1295399"/>
            <a:ext cx="643466" cy="177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C43B25E-2E76-4AE3-87EC-B2ED5AB8EAE8}"/>
              </a:ext>
            </a:extLst>
          </p:cNvPr>
          <p:cNvCxnSpPr/>
          <p:nvPr/>
        </p:nvCxnSpPr>
        <p:spPr>
          <a:xfrm flipH="1" flipV="1">
            <a:off x="6769100" y="3742267"/>
            <a:ext cx="190500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9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9FD3A-0465-4A6B-8BBE-E9E9069D7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9" y="1185334"/>
            <a:ext cx="10098497" cy="5062749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F97C8F0-EBCA-45A7-AD38-6CB4E551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трекенговой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Redmine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8CF21-CADB-4D1A-9815-F3CFB5F63CF0}"/>
              </a:ext>
            </a:extLst>
          </p:cNvPr>
          <p:cNvSpPr txBox="1"/>
          <p:nvPr/>
        </p:nvSpPr>
        <p:spPr>
          <a:xfrm>
            <a:off x="306457" y="2217521"/>
            <a:ext cx="11579086" cy="32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300"/>
              </a:spcAft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Целью тестирования является оценка работоспособности сайта, его основных функциональных элементов, удовлетворение сайта требованиям конечных потребителей с точки зрения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анализ результатов тестирования, и как итог - составление отчета о тестировании командой проекта.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17E1-AC16-4AAE-B97D-7D0DDBB51903}"/>
              </a:ext>
            </a:extLst>
          </p:cNvPr>
          <p:cNvSpPr txBox="1"/>
          <p:nvPr/>
        </p:nvSpPr>
        <p:spPr>
          <a:xfrm>
            <a:off x="306457" y="1732040"/>
            <a:ext cx="7474643" cy="58477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Цели и ожидаемые итоги тестирования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126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766481"/>
            <a:ext cx="10165977" cy="5540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3970" y="25879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Результат </a:t>
            </a:r>
            <a:r>
              <a:rPr lang="ru-RU" b="1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автотестирования</a:t>
            </a:r>
            <a:r>
              <a:rPr lang="ru-RU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формы регистрации </a:t>
            </a:r>
            <a:r>
              <a:rPr lang="en-GB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(Postman)</a:t>
            </a:r>
            <a:endParaRPr lang="ru-RU" b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979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62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липкости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“footer-pane”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стилях значение параметра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position: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fixed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Если изменить значение на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static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то липкость пропадает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4328B3-2E06-40E5-8037-8C7561D6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56" y="1861845"/>
            <a:ext cx="9410330" cy="48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15E270-7DE8-446C-ACBD-BB8390967E76}"/>
              </a:ext>
            </a:extLst>
          </p:cNvPr>
          <p:cNvSpPr txBox="1"/>
          <p:nvPr/>
        </p:nvSpPr>
        <p:spPr>
          <a:xfrm>
            <a:off x="498428" y="954077"/>
            <a:ext cx="11380305" cy="5092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Данный документ содержит отчет о тестировании сайта DVDDOM.ru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u="sng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https://www.dvddom.ru</a:t>
            </a: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В данном отчете представлены выявленные дефекты. Были осуществлены следующие виды тестирования: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Функциональное тестирование – ручное и автоматизированное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Кросс-браузерное тестирование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производительности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b="1" dirty="0">
              <a:solidFill>
                <a:schemeClr val="tx2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Итоги тестирования:</a:t>
            </a:r>
            <a:endParaRPr lang="ru-RU" sz="1100" dirty="0">
              <a:solidFill>
                <a:schemeClr val="tx2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было проведено в браузерах: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ru-RU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версии 116.0.5845.141 (Официальная сборка), (64 бит)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 72.0.2 (Официальная сборка) (64 бит)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Edge версии 116.0.1938.69 (Официальная сборка), (64-разрядная версия)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400" dirty="0">
                <a:cs typeface="Times New Roman" panose="02020603050405020304" pitchFamily="18" charset="0"/>
              </a:rPr>
              <a:t>Яндекс браузер версии </a:t>
            </a:r>
            <a:r>
              <a:rPr lang="en-US" sz="1400" dirty="0">
                <a:cs typeface="Times New Roman" panose="02020603050405020304" pitchFamily="18" charset="0"/>
              </a:rPr>
              <a:t>23.9.3.933 (64-bit)</a:t>
            </a:r>
            <a:endParaRPr lang="ru-RU" altLang="ru-RU" sz="1400" dirty="0">
              <a:cs typeface="Times New Roman" panose="02020603050405020304" pitchFamily="18" charset="0"/>
            </a:endParaRPr>
          </a:p>
          <a:p>
            <a:pPr marL="457200" algn="just">
              <a:lnSpc>
                <a:spcPct val="110000"/>
              </a:lnSpc>
            </a:pP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0000"/>
              </a:lnSpc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 Windows 10,11</a:t>
            </a:r>
            <a:endParaRPr lang="ru-RU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D46C5-D1C9-45FA-B899-67623A6A41CC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13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731C5-6754-4A4B-A4F1-27862BA86D6C}"/>
              </a:ext>
            </a:extLst>
          </p:cNvPr>
          <p:cNvSpPr txBox="1"/>
          <p:nvPr/>
        </p:nvSpPr>
        <p:spPr>
          <a:xfrm>
            <a:off x="254000" y="346439"/>
            <a:ext cx="11684000" cy="725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Главное меню (О компании, Доставка и оплата, Скидки и гарантии)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Контактные данные (контактный телефон)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Корзина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регистрации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авторизации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поиска по сайту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Левый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sidebar: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Blu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Ray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CD Music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Контента сайта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Проверка карточки товара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Footer 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Контактные данные (телефон и почта)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Информационный блок, включая официальную политику, правила возврата товара и карту сайта.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Ссылка на рейтинг сайта (</a:t>
            </a:r>
            <a:r>
              <a:rPr lang="ru-RU" sz="12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https://www.liveinternet.ru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производительности – переход по категориям меню 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сайта и меню “Категории” левого 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sidebar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(скрипт в 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ApacheJMeter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Footer 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Проверка карточки товара Липкая лента в подвале сайта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1143000" lvl="2" indent="-2286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Чат с оператором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Автотест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– форма регистрации (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Сверка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фронтенда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и бэкенда при добавлении товара в корзину (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 </a:t>
            </a:r>
            <a:endParaRPr lang="ru-RU" sz="1200" dirty="0">
              <a:effectLst/>
              <a:ea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8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98614F-2863-4A6F-9EFB-50432FB09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" y="1603829"/>
            <a:ext cx="10966056" cy="4327676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C17E6DF-2111-48E8-908C-218A4CE0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Результат прогона контент сайта</a:t>
            </a:r>
          </a:p>
        </p:txBody>
      </p:sp>
    </p:spTree>
    <p:extLst>
      <p:ext uri="{BB962C8B-B14F-4D97-AF65-F5344CB8AC3E}">
        <p14:creationId xmlns:p14="http://schemas.microsoft.com/office/powerpoint/2010/main" val="384573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D5C29-F1E7-47F1-8DF4-0703CE02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" y="1293283"/>
            <a:ext cx="10634133" cy="504256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B498C8-001E-4E29-9A75-5104B05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3274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Тест-кейсы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4296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52FE3C-11F3-4C7A-BB69-7B090DE8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5" y="1162204"/>
            <a:ext cx="10795000" cy="531851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ED416CC-C4AC-4824-B07F-2F63F13D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335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Дефекты при ручном тестировании</a:t>
            </a:r>
          </a:p>
        </p:txBody>
      </p:sp>
    </p:spTree>
    <p:extLst>
      <p:ext uri="{BB962C8B-B14F-4D97-AF65-F5344CB8AC3E}">
        <p14:creationId xmlns:p14="http://schemas.microsoft.com/office/powerpoint/2010/main" val="101543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B5A690-CF9C-4A8B-ABB5-BE364E84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1550458"/>
            <a:ext cx="11624733" cy="414655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0ADDF2-AE72-4CF6-9089-FE1620FE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 RUNS &amp;RESULTS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89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464851-F948-4DEC-A9D4-834DCE4A5B45}"/>
              </a:ext>
            </a:extLst>
          </p:cNvPr>
          <p:cNvSpPr txBox="1"/>
          <p:nvPr/>
        </p:nvSpPr>
        <p:spPr>
          <a:xfrm>
            <a:off x="423333" y="292917"/>
            <a:ext cx="11582400" cy="8863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ходе тестирования были выявлены следующие дефекты</a:t>
            </a:r>
            <a:r>
              <a:rPr lang="ru-RU" sz="1800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Успешная регистрация пользователя с не валидными значениями полей Имя, Е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mail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пароль, проверка Анти-спам защита.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предпросмотре карточки товара, текст описания товара выходит за пределы модального окна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оформлении заказа не работает валидация формы заполнения, при этом заказ успешно оформляется.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Сайт перестает работать корректно при нагрузке более 70 пользователей в секунду.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kumimoji="0" lang="ru-RU" sz="18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</a:t>
            </a:r>
            <a:r>
              <a:rPr kumimoji="0" lang="ru-RU" sz="18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8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звонок не успешен</a:t>
            </a:r>
            <a:r>
              <a:rPr lang="en-US" alt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; </a:t>
            </a:r>
            <a:r>
              <a:rPr lang="ru-RU" alt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</a:t>
            </a: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ри этом в</a:t>
            </a:r>
            <a:r>
              <a:rPr lang="ru-RU" alt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браузере Firefox выводится модальное окно для выбора приложения. В мобильной версии (просмотр сайта через мобильный телефон) звонки работают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Некорректно настроен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форме сравнения товаров, из-за чего не удобно сравнивать товары.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После просмотра карточек товаров на липкой ленте не указывается количество просмотренных товаров, остаётся число 0, но при переходе на страницу Просмотренные товары – отображение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Кнопка чата появляется не сразу, приходится ждать 30 секунд до её появления после перехода на сайт.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endParaRPr lang="ru-RU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endParaRPr lang="ru-RU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spcAft>
                <a:spcPts val="8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8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EE0AD-7C3D-4E55-9FC7-D9153649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365125"/>
            <a:ext cx="10913533" cy="5976407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100" b="1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Отчет по результатам тестирования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В ходе тестирования сайта</a:t>
            </a: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1800" b="1" u="none" strike="noStrike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https://www.dvddom.ru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были составлены тест план, Mind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чек-лист, тест-кейсы, 4 баг-репорта, написание User Story, 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Документы были составлены в ходе проверки корректной работы сайта.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Целью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тестирования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является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оценка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работоспособности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сайта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его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основных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функциональных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элементов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удовлетворение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сайта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требованиям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конечных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потребителей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с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точки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зрения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UX/UI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и его корректное отображение в браузерах Google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Chrome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Yandex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Mozilla Firefox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Необходимо проверить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кликабельность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всех кнопок, ссылок, корректность перехода на страницы сайта, переход на карточку товаров, заполнения и валидацию полей, форм сайта, корректную и быструю загрузку графических элементов и картинок.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Все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разделы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главного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меню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сайта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должны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вести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на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существующие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страницы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В ходе тестирования были выявлены незначительные дефекты работы сайта.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валидное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заполнение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авторизации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переход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кнопкам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DVD и Blue-Ray в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Левом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sidebar.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Никаких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серьезных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проблем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обнаружено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800" dirty="0">
                <a:solidFill>
                  <a:srgbClr val="000000"/>
                </a:solidFill>
                <a:effectLst/>
                <a:latin typeface="XO Thame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работают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корректно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удобен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пользовании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u-RU" sz="1800" dirty="0">
                <a:solidFill>
                  <a:srgbClr val="000000"/>
                </a:solidFill>
                <a:effectLst/>
                <a:latin typeface="XO Thame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7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BCDE9-8A5B-4105-9682-1BC2867E0B21}"/>
              </a:ext>
            </a:extLst>
          </p:cNvPr>
          <p:cNvSpPr txBox="1"/>
          <p:nvPr/>
        </p:nvSpPr>
        <p:spPr>
          <a:xfrm>
            <a:off x="1130749" y="184748"/>
            <a:ext cx="4648614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Mind Map –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навигация по  сайту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A7214-3BB0-460D-9009-8DFD6CAC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49" y="790112"/>
            <a:ext cx="10156053" cy="57211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34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F007B-8BC7-4539-B1FC-3EEDFA4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Благодарим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9183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A96BA90-5FE8-451D-B867-4827E7C74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951267"/>
              </p:ext>
            </p:extLst>
          </p:nvPr>
        </p:nvGraphicFramePr>
        <p:xfrm>
          <a:off x="675861" y="1222514"/>
          <a:ext cx="10677938" cy="49198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400">
                  <a:extLst>
                    <a:ext uri="{9D8B030D-6E8A-4147-A177-3AD203B41FA5}">
                      <a16:colId xmlns:a16="http://schemas.microsoft.com/office/drawing/2014/main" val="4114915528"/>
                    </a:ext>
                  </a:extLst>
                </a:gridCol>
                <a:gridCol w="2167044">
                  <a:extLst>
                    <a:ext uri="{9D8B030D-6E8A-4147-A177-3AD203B41FA5}">
                      <a16:colId xmlns:a16="http://schemas.microsoft.com/office/drawing/2014/main" val="1985394005"/>
                    </a:ext>
                  </a:extLst>
                </a:gridCol>
                <a:gridCol w="2322146">
                  <a:extLst>
                    <a:ext uri="{9D8B030D-6E8A-4147-A177-3AD203B41FA5}">
                      <a16:colId xmlns:a16="http://schemas.microsoft.com/office/drawing/2014/main" val="945850410"/>
                    </a:ext>
                  </a:extLst>
                </a:gridCol>
                <a:gridCol w="2632348">
                  <a:extLst>
                    <a:ext uri="{9D8B030D-6E8A-4147-A177-3AD203B41FA5}">
                      <a16:colId xmlns:a16="http://schemas.microsoft.com/office/drawing/2014/main" val="2159202724"/>
                    </a:ext>
                  </a:extLst>
                </a:gridCol>
              </a:tblGrid>
              <a:tr h="702838"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effectLst/>
                      </a:endParaRPr>
                    </a:p>
                    <a:p>
                      <a:pPr algn="ctr"/>
                      <a:r>
                        <a:rPr lang="ru-RU" sz="1200" dirty="0">
                          <a:effectLst/>
                        </a:rPr>
                        <a:t>Задача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effectLst/>
                      </a:endParaRPr>
                    </a:p>
                    <a:p>
                      <a:pPr algn="ctr"/>
                      <a:r>
                        <a:rPr lang="ru-RU" sz="1200" dirty="0">
                          <a:effectLst/>
                        </a:rPr>
                        <a:t>Объём работ, ч/ч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effectLst/>
                      </a:endParaRPr>
                    </a:p>
                    <a:p>
                      <a:pPr algn="ctr"/>
                      <a:r>
                        <a:rPr lang="ru-RU" sz="1200" dirty="0">
                          <a:effectLst/>
                        </a:rPr>
                        <a:t>Дата начала работ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effectLst/>
                      </a:endParaRPr>
                    </a:p>
                    <a:p>
                      <a:pPr algn="ctr"/>
                      <a:r>
                        <a:rPr lang="ru-RU" sz="1200" dirty="0">
                          <a:effectLst/>
                        </a:rPr>
                        <a:t>Дата окончания работ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83296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Составление тест плана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15 ч/ч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08.10.2023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10.10.2023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008493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Написание </a:t>
                      </a:r>
                      <a:r>
                        <a:rPr lang="en-US" sz="1200">
                          <a:effectLst/>
                        </a:rPr>
                        <a:t>User Story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15 ч/ч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12.10.2023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  <a:r>
                        <a:rPr lang="ru-RU" sz="12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.10.2023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2065730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Составление чек-листа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10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16.10.2023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17.10.2023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7435857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Составление тест-кейсов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24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18.10.2023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22.10.2023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186105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Выполнение тестирования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60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23.10.2023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02.11.2023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17611"/>
                  </a:ext>
                </a:extLst>
              </a:tr>
              <a:tr h="702838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Анализ результатов тестирования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8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03.11.2023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03.11.2023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220394"/>
                  </a:ext>
                </a:extLst>
              </a:tr>
              <a:tr h="1054256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Фиксация результатов тестирования (баг-репорты, отчет о тестировании)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32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04.11.2023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05.11.2023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2135549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Подготовка презентации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30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06.11.2023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10.11.2023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945468"/>
                  </a:ext>
                </a:extLst>
              </a:tr>
              <a:tr h="351420">
                <a:tc>
                  <a:txBody>
                    <a:bodyPr/>
                    <a:lstStyle/>
                    <a:p>
                      <a:pPr algn="r"/>
                      <a:r>
                        <a:rPr lang="ru-RU" sz="1200">
                          <a:effectLst/>
                        </a:rPr>
                        <a:t>ИТОГО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194 ч/ч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08.10.2023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10.11.2023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239822"/>
                  </a:ext>
                </a:extLst>
              </a:tr>
            </a:tbl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09495C4-3FAD-44C9-949D-4D6447AD2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61" y="573203"/>
            <a:ext cx="1970842" cy="480131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План работ</a:t>
            </a:r>
            <a:endParaRPr lang="ru-RU" sz="2800" b="1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A972F-87EC-425B-9023-36BD2556FB00}"/>
              </a:ext>
            </a:extLst>
          </p:cNvPr>
          <p:cNvSpPr txBox="1"/>
          <p:nvPr/>
        </p:nvSpPr>
        <p:spPr>
          <a:xfrm>
            <a:off x="337930" y="308113"/>
            <a:ext cx="11320670" cy="529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Функциональное тестирование</a:t>
            </a: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Ручное тестирование</a:t>
            </a:r>
          </a:p>
          <a:p>
            <a:pPr marL="180340">
              <a:spcAft>
                <a:spcPts val="300"/>
              </a:spcAft>
            </a:pPr>
            <a:endParaRPr lang="ru-RU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Главное меню (вкладки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 компании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Доставка и оплата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Скидки и гарантии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Контактный телефон 8 (800) 555-3274</a:t>
            </a:r>
            <a:r>
              <a:rPr lang="ru-RU" dirty="0">
                <a:cs typeface="Times New Roman" panose="02020603050405020304" pitchFamily="18" charset="0"/>
              </a:rPr>
              <a:t>*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регистрации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авторизации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поиска по сайту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дополнительно осуществлено кросс-браузерное тестирование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spcAft>
                <a:spcPts val="800"/>
              </a:spcAft>
            </a:pPr>
            <a:endParaRPr lang="ru-RU" dirty="0">
              <a:solidFill>
                <a:srgbClr val="000000"/>
              </a:solidFill>
              <a:effectLst/>
              <a:latin typeface="XO Tha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FBDEB-395C-4F09-84C1-06C84AC1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5140187"/>
            <a:ext cx="11610975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F31AA-B046-4A41-A018-A854A33D0EB3}"/>
              </a:ext>
            </a:extLst>
          </p:cNvPr>
          <p:cNvSpPr txBox="1"/>
          <p:nvPr/>
        </p:nvSpPr>
        <p:spPr>
          <a:xfrm>
            <a:off x="3173945" y="308113"/>
            <a:ext cx="5224332" cy="46166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Объекты, виды и этапы тестирования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8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08CCF-7DBA-4A55-96EE-FE7CFB14A1FC}"/>
              </a:ext>
            </a:extLst>
          </p:cNvPr>
          <p:cNvSpPr txBox="1"/>
          <p:nvPr/>
        </p:nvSpPr>
        <p:spPr>
          <a:xfrm>
            <a:off x="286579" y="204027"/>
            <a:ext cx="9212528" cy="623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Левый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sidebar: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Контент 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карточки товара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Контактный телефон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Информационный блок, включая официальную политику, 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правила возврата товара и карту сайта</a:t>
            </a: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4.  Наша почта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otvet@dvddom.ru</a:t>
            </a:r>
            <a:endParaRPr lang="ru-RU" sz="16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5.  Ссылка на рейтинг сайта (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https://www.liveinternet.ru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100" lvl="1" algn="just">
              <a:lnSpc>
                <a:spcPct val="110000"/>
              </a:lnSpc>
              <a:spcAft>
                <a:spcPts val="800"/>
              </a:spcAft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5.   Липкая лента в подвале сайта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Чат с оператором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4DC1FD-2712-45E9-98BF-80418EC94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6726" y="3133817"/>
            <a:ext cx="4989250" cy="3382388"/>
          </a:xfrm>
          <a:solidFill>
            <a:srgbClr val="E7FFFF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Необходимо проверить кликабельность всех кнопок, ссылок, корректность перехода на страницы сайта, переход на карточку товаров, заполнения и валидацию полей, форм сайта, корректную и быструю загрузку графических элементов и картинок. Все разделы главного меню сайта должны вести на существующие страницы.</a:t>
            </a: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endParaRPr 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Дополнительно будет произведена сверка соответствия фронтенда и бэкенда при добавлении товара в корзину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31085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CF28C9-3A5A-4B49-A20D-3DE88266EE30}"/>
              </a:ext>
            </a:extLst>
          </p:cNvPr>
          <p:cNvSpPr txBox="1"/>
          <p:nvPr/>
        </p:nvSpPr>
        <p:spPr>
          <a:xfrm>
            <a:off x="200631" y="242728"/>
            <a:ext cx="7093304" cy="6338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Автоматизированное тестирование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Форма регистрации пользователя</a:t>
            </a: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товара в корзину</a:t>
            </a:r>
          </a:p>
          <a:p>
            <a:pPr marL="180340">
              <a:spcAft>
                <a:spcPts val="300"/>
              </a:spcAft>
            </a:pPr>
            <a:endParaRPr lang="ru-RU" sz="2000" b="1" u="sng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3240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Кросс-браузерное тестирование 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Контактный телефон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0" lvl="1"/>
            <a:endParaRPr lang="ru-RU" dirty="0">
              <a:effectLst/>
              <a:ea typeface="Times New Roman" panose="02020603050405020304" pitchFamily="18" charset="0"/>
            </a:endParaRPr>
          </a:p>
          <a:p>
            <a:pPr marL="0" lvl="1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Направлено на проверку работы функционала сайта у всех пользователей, независимо от браузера и используемого  устройства.</a:t>
            </a:r>
          </a:p>
          <a:p>
            <a:pPr marL="270510">
              <a:spcAft>
                <a:spcPts val="300"/>
              </a:spcAft>
            </a:pPr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 </a:t>
            </a:r>
          </a:p>
          <a:p>
            <a:pPr marL="324000" lvl="0" indent="-3429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Автоматизированное тестирование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Переход по категориям меню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Header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сайта.</a:t>
            </a: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Переход по меню Категории левого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sidebar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.</a:t>
            </a:r>
          </a:p>
          <a:p>
            <a:pPr marL="36195" algn="just"/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6195" algn="just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Направленно на воссоздание пользовательских запросов в системе, сравнение ожидаемых результатов с фактическими, определение скорости работы элементов сайта (времени загрузки), оценка стабильности переходов по сайту, обнаружение уязвимостей при обработке большого потока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2A4F91-C03E-4693-B8B1-41193A96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15" y="287753"/>
            <a:ext cx="4756775" cy="9456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0303CA-D58A-4A25-9547-0AECB1F2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131" y="3009014"/>
            <a:ext cx="2824534" cy="377455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B3FC99-6AA1-40ED-99DA-65EB8F74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15" y="1526368"/>
            <a:ext cx="2413882" cy="7755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76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4302DD-DC0E-4DD8-A86F-6CE81105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0" y="2896561"/>
            <a:ext cx="802762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ОС Windows 10,11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ОС </a:t>
            </a: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</a:t>
            </a:r>
            <a:endParaRPr lang="ru-RU" altLang="ru-RU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chrome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6220-4FC2-4F4B-A3E2-15CBBAF27BF3}"/>
              </a:ext>
            </a:extLst>
          </p:cNvPr>
          <p:cNvSpPr txBox="1"/>
          <p:nvPr/>
        </p:nvSpPr>
        <p:spPr>
          <a:xfrm>
            <a:off x="3141133" y="118532"/>
            <a:ext cx="5207000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Условия и инструменты тестирования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AEBC48D-48D9-4F0E-9E1E-E18332A51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76358"/>
              </p:ext>
            </p:extLst>
          </p:nvPr>
        </p:nvGraphicFramePr>
        <p:xfrm>
          <a:off x="320510" y="731894"/>
          <a:ext cx="11074598" cy="3691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5758">
                  <a:extLst>
                    <a:ext uri="{9D8B030D-6E8A-4147-A177-3AD203B41FA5}">
                      <a16:colId xmlns:a16="http://schemas.microsoft.com/office/drawing/2014/main" val="277470405"/>
                    </a:ext>
                  </a:extLst>
                </a:gridCol>
                <a:gridCol w="4668840">
                  <a:extLst>
                    <a:ext uri="{9D8B030D-6E8A-4147-A177-3AD203B41FA5}">
                      <a16:colId xmlns:a16="http://schemas.microsoft.com/office/drawing/2014/main" val="1078075457"/>
                    </a:ext>
                  </a:extLst>
                </a:gridCol>
              </a:tblGrid>
              <a:tr h="283942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Наименование процесса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Инструменты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48420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Составление чек-листа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Excel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47606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Написание и прогон тест-кейсов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TestRail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00895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Фиксация ошибок в баг-трекинговой системе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Redmine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60106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формы регистрации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48873"/>
                  </a:ext>
                </a:extLst>
              </a:tr>
              <a:tr h="851826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Сверка соответствия </a:t>
                      </a:r>
                      <a:r>
                        <a:rPr lang="ru-RU" sz="1200" dirty="0" err="1">
                          <a:effectLst/>
                        </a:rPr>
                        <a:t>фронтеда</a:t>
                      </a:r>
                      <a:r>
                        <a:rPr lang="ru-RU" sz="1200" dirty="0">
                          <a:effectLst/>
                        </a:rPr>
                        <a:t> и бэкенда при добавлении товара в корзину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25751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добавления товара в корзину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SeleniumIDE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822575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Тестирование производительности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ApacheJMeter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77769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Хранение артефактов тестирования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effectLst/>
                        </a:rPr>
                        <a:t>GitHub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006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882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2996</Words>
  <Application>Microsoft Office PowerPoint</Application>
  <PresentationFormat>Широкоэкранный</PresentationFormat>
  <Paragraphs>305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Symbol</vt:lpstr>
      <vt:lpstr>Times New Roman</vt:lpstr>
      <vt:lpstr>Verdana</vt:lpstr>
      <vt:lpstr>Wingdings</vt:lpstr>
      <vt:lpstr>XO Thames</vt:lpstr>
      <vt:lpstr>Тема Office</vt:lpstr>
      <vt:lpstr>  Дипломный проект: Тестирование сайта https://www.dvddom.ru </vt:lpstr>
      <vt:lpstr>Назначение сайта: Розничный интернет-магазин DVD, Blue Ray и CD дисков, широкий ассортимент - более 10 000 наименований различной тематики (музыка, фильмы,  игры и др.)  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 Для клиентов действует система накопительных скидок, акции и распродажи.</vt:lpstr>
      <vt:lpstr>Презентация PowerPoint</vt:lpstr>
      <vt:lpstr>Презентация PowerPoint</vt:lpstr>
      <vt:lpstr>План работ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Прогон левого Sidebar</vt:lpstr>
      <vt:lpstr>Презентация PowerPoint</vt:lpstr>
      <vt:lpstr>Презентация PowerPoint</vt:lpstr>
      <vt:lpstr>Дефекты  левого Sidebar Предусловие: Пользователь зарегистрирован на сайте и авторизован, находится на главной странице https://www.dvddom.ru/  Шаги:  Кликнуть на вкладку "Blue-ray" меню категории  ОР - Пользователь перешел на страницу https://www.dvddom.ru/blu-ray/ с информацией об имеющихся товарах в категории Blue-ray ФР - Пользователю необходимо дополнительно выбрать подкатегорию из категории Blu-ray, после этого произойдет переход на страницу с Blu-ray фильмами и выбранной категорией, https://www.dvddom.ru/blu-ray/3d-blu-ray/, а также возможно вернуться на Blu-ray категорию через "хлебные крошки" </vt:lpstr>
      <vt:lpstr>Дефекты  левого Sidebar  Зафиксированы в баг-трекенговой системе Redmine 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 прогона контент сайта</vt:lpstr>
      <vt:lpstr>Тест-кейсы в TestRail</vt:lpstr>
      <vt:lpstr>Дефекты при ручном тестировании</vt:lpstr>
      <vt:lpstr>TEST RUNS &amp;RESULTS</vt:lpstr>
      <vt:lpstr>Презентация PowerPoint</vt:lpstr>
      <vt:lpstr>Отчет по результатам тестирования        В ходе тестирования сайта https://www.dvddom.ru были составлены тест план, Mind Map, чек-лист, тест-кейсы, 4 баг-репорта, написание User Story,  Документы были составлены в ходе проверки корректной работы сайта. Целью тестирования является оценка работоспособности сайта, его основных функциональных элементов, удовлетворение сайта требованиям конечных потребителей с точки зрения UX/UI и его корректное отображение в браузерах Google Chrome, Yandex, Mozilla Firefox.      Необходимо проверить кликабельность всех кнопок, ссылок, корректность перехода на страницы сайта, переход на карточку товаров, заполнения и валидацию полей, форм сайта, корректную и быструю загрузку графических элементов и картинок. Все разделы главного меню сайта должны вести на существующие страницы.                     В ходе тестирования были выявлены незначительные дефекты работы сайта. Такие как не валидное заполнение форм авторизации пользователя, а также переход по кнопкам DVD и Blue-Ray в Левом sidebar. Никаких серьезных проблем и ошибок не обнаружено. Все основные функции работают корректно, интерфейс удобен в пользовании.  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 QA-213</dc:title>
  <dc:creator>Светлана Кокурина</dc:creator>
  <cp:lastModifiedBy>sevkh@mail.ru</cp:lastModifiedBy>
  <cp:revision>49</cp:revision>
  <dcterms:created xsi:type="dcterms:W3CDTF">2023-10-19T11:42:14Z</dcterms:created>
  <dcterms:modified xsi:type="dcterms:W3CDTF">2023-11-10T20:02:56Z</dcterms:modified>
</cp:coreProperties>
</file>